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8" r:id="rId3"/>
    <p:sldId id="259" r:id="rId4"/>
    <p:sldId id="277" r:id="rId5"/>
    <p:sldId id="257" r:id="rId6"/>
    <p:sldId id="260" r:id="rId7"/>
    <p:sldId id="263" r:id="rId8"/>
    <p:sldId id="276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78" r:id="rId18"/>
    <p:sldId id="28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E1F9"/>
    <a:srgbClr val="BEACFF"/>
    <a:srgbClr val="9F85FF"/>
    <a:srgbClr val="B4DAB4"/>
    <a:srgbClr val="74BA74"/>
    <a:srgbClr val="008000"/>
    <a:srgbClr val="CAB3DC"/>
    <a:srgbClr val="A47CC3"/>
    <a:srgbClr val="E2C5FF"/>
    <a:srgbClr val="DAB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1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0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6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1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27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3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5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9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02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7925832-9448-403A-A1E7-D8DED059A5BA}" type="datetimeFigureOut">
              <a:rPr lang="en-US" smtClean="0"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8068C2E-BFDA-48DB-B5DC-6259AFED7E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4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CEC6FE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793596"/>
            <a:ext cx="8991600" cy="2140990"/>
          </a:xfrm>
        </p:spPr>
        <p:txBody>
          <a:bodyPr>
            <a:normAutofit/>
          </a:bodyPr>
          <a:lstStyle/>
          <a:p>
            <a:r>
              <a:rPr lang="lt-LT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Bulvių baterija</a:t>
            </a:r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sz="2800" b="1" i="1" u="sng" dirty="0">
                <a:solidFill>
                  <a:schemeClr val="tx1"/>
                </a:solidFill>
              </a:rPr>
              <a:t>Fizikos </a:t>
            </a:r>
            <a:r>
              <a:rPr lang="en-US" sz="2800" b="1" i="1" u="sng" dirty="0" smtClean="0">
                <a:solidFill>
                  <a:schemeClr val="tx1"/>
                </a:solidFill>
              </a:rPr>
              <a:t>ek</a:t>
            </a:r>
            <a:r>
              <a:rPr lang="lt-LT" sz="2800" b="1" i="1" u="sng" dirty="0" smtClean="0">
                <a:solidFill>
                  <a:schemeClr val="tx1"/>
                </a:solidFill>
              </a:rPr>
              <a:t>s</a:t>
            </a:r>
            <a:r>
              <a:rPr lang="en-US" sz="2800" b="1" i="1" u="sng" dirty="0" smtClean="0">
                <a:solidFill>
                  <a:schemeClr val="tx1"/>
                </a:solidFill>
              </a:rPr>
              <a:t>perimentas</a:t>
            </a:r>
            <a:endParaRPr lang="en-US" sz="2800" b="1" u="sng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6424" y="3801035"/>
            <a:ext cx="8876649" cy="2698376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Eksperiment</a:t>
            </a:r>
            <a:r>
              <a:rPr lang="lt-LT" sz="2400" dirty="0" smtClean="0">
                <a:solidFill>
                  <a:schemeClr val="tx1"/>
                </a:solidFill>
              </a:rPr>
              <a:t>ą atliko</a:t>
            </a:r>
            <a:r>
              <a:rPr lang="lt-LT" sz="2400" dirty="0">
                <a:solidFill>
                  <a:schemeClr val="tx1"/>
                </a:solidFill>
              </a:rPr>
              <a:t>:</a:t>
            </a:r>
          </a:p>
          <a:p>
            <a:r>
              <a:rPr lang="lt-LT" sz="2400" dirty="0">
                <a:solidFill>
                  <a:schemeClr val="tx1"/>
                </a:solidFill>
              </a:rPr>
              <a:t>Augustas Arcišauskis</a:t>
            </a:r>
          </a:p>
          <a:p>
            <a:r>
              <a:rPr lang="lt-LT" sz="2400" dirty="0">
                <a:solidFill>
                  <a:schemeClr val="tx1"/>
                </a:solidFill>
              </a:rPr>
              <a:t>Edvardas Janevičius</a:t>
            </a:r>
          </a:p>
          <a:p>
            <a:r>
              <a:rPr lang="lt-LT" sz="2400" dirty="0">
                <a:solidFill>
                  <a:schemeClr val="tx1"/>
                </a:solidFill>
              </a:rPr>
              <a:t>Edgaras Lengvinas</a:t>
            </a:r>
          </a:p>
          <a:p>
            <a:r>
              <a:rPr lang="lt-LT" sz="2400" dirty="0">
                <a:solidFill>
                  <a:schemeClr val="tx1"/>
                </a:solidFill>
              </a:rPr>
              <a:t>Arijus Zuzevičius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1946">
            <a:off x="8506692" y="5094656"/>
            <a:ext cx="2488503" cy="1371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04628">
            <a:off x="782347" y="4993416"/>
            <a:ext cx="2296454" cy="1265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9" y="4705248"/>
            <a:ext cx="2413949" cy="2413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39112">
            <a:off x="8597571" y="4655086"/>
            <a:ext cx="2501165" cy="25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6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00B0F0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7885" y="108066"/>
            <a:ext cx="7729728" cy="1188720"/>
          </a:xfrm>
        </p:spPr>
        <p:txBody>
          <a:bodyPr/>
          <a:lstStyle/>
          <a:p>
            <a:r>
              <a:rPr lang="en-US" dirty="0" smtClean="0">
                <a:latin typeface="Adobe Caslon Pro" panose="0205050205050A020403" pitchFamily="18" charset="0"/>
              </a:rPr>
              <a:t>4. DARBO EIGA</a:t>
            </a:r>
            <a:endParaRPr lang="en-US" dirty="0">
              <a:latin typeface="Adobe Caslon Pro" panose="0205050205050A020403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091" y="1571106"/>
            <a:ext cx="5442064" cy="408154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9" y="2015540"/>
            <a:ext cx="5188104" cy="31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2647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FFFF00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704" y="238678"/>
            <a:ext cx="6652260" cy="815340"/>
          </a:xfrm>
        </p:spPr>
        <p:txBody>
          <a:bodyPr/>
          <a:lstStyle/>
          <a:p>
            <a:r>
              <a:rPr lang="en-US" dirty="0" smtClean="0">
                <a:latin typeface="Adobe Caslon Pro" panose="0205050205050A020403" pitchFamily="18" charset="0"/>
              </a:rPr>
              <a:t>5. </a:t>
            </a:r>
            <a:r>
              <a:rPr lang="en-US" dirty="0" err="1" smtClean="0">
                <a:latin typeface="Adobe Caslon Pro" panose="0205050205050A020403" pitchFamily="18" charset="0"/>
              </a:rPr>
              <a:t>Darbo</a:t>
            </a:r>
            <a:r>
              <a:rPr lang="en-US" dirty="0" smtClean="0">
                <a:latin typeface="Adobe Caslon Pro" panose="0205050205050A020403" pitchFamily="18" charset="0"/>
              </a:rPr>
              <a:t> </a:t>
            </a:r>
            <a:r>
              <a:rPr lang="en-US" dirty="0" err="1" smtClean="0">
                <a:latin typeface="Adobe Caslon Pro" panose="0205050205050A020403" pitchFamily="18" charset="0"/>
              </a:rPr>
              <a:t>eiga</a:t>
            </a:r>
            <a:endParaRPr lang="en-US" dirty="0">
              <a:latin typeface="Adobe Caslon Pro" panose="0205050205050A0204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703" y="1229419"/>
            <a:ext cx="6086263" cy="4564698"/>
          </a:xfrm>
        </p:spPr>
      </p:pic>
      <p:sp>
        <p:nvSpPr>
          <p:cNvPr id="5" name="TextBox 4"/>
          <p:cNvSpPr txBox="1"/>
          <p:nvPr/>
        </p:nvSpPr>
        <p:spPr>
          <a:xfrm>
            <a:off x="83998" y="1183480"/>
            <a:ext cx="5154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</a:t>
            </a:r>
            <a:r>
              <a:rPr lang="en-US" sz="1200" dirty="0" smtClean="0"/>
              <a:t>L</a:t>
            </a:r>
            <a:r>
              <a:rPr lang="en-US" sz="3200" dirty="0" smtClean="0"/>
              <a:t>=U</a:t>
            </a:r>
            <a:r>
              <a:rPr lang="en-US" sz="1200" dirty="0" smtClean="0"/>
              <a:t>1</a:t>
            </a:r>
            <a:r>
              <a:rPr lang="en-US" sz="3200" dirty="0" smtClean="0"/>
              <a:t>=U</a:t>
            </a:r>
            <a:r>
              <a:rPr lang="en-US" sz="1200" dirty="0" smtClean="0"/>
              <a:t>2</a:t>
            </a:r>
            <a:r>
              <a:rPr lang="en-US" sz="3200" dirty="0" smtClean="0"/>
              <a:t>=U</a:t>
            </a:r>
            <a:r>
              <a:rPr lang="en-US" sz="1200" dirty="0" smtClean="0"/>
              <a:t>3</a:t>
            </a:r>
            <a:r>
              <a:rPr lang="en-US" sz="3200" dirty="0" smtClean="0"/>
              <a:t>=…=U</a:t>
            </a:r>
            <a:r>
              <a:rPr lang="en-US" sz="1200" dirty="0" smtClean="0"/>
              <a:t>L</a:t>
            </a:r>
            <a:r>
              <a:rPr lang="en-US" sz="3200" dirty="0" smtClean="0"/>
              <a:t>           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3997" y="1738140"/>
            <a:ext cx="5154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</a:t>
            </a:r>
            <a:r>
              <a:rPr lang="en-US" sz="1200" dirty="0" smtClean="0"/>
              <a:t>L</a:t>
            </a:r>
            <a:r>
              <a:rPr lang="en-US" sz="3200" dirty="0"/>
              <a:t>=</a:t>
            </a:r>
            <a:r>
              <a:rPr lang="en-US" sz="3200" dirty="0" smtClean="0"/>
              <a:t>I</a:t>
            </a:r>
            <a:r>
              <a:rPr lang="en-US" sz="1200" dirty="0" smtClean="0"/>
              <a:t>1</a:t>
            </a:r>
            <a:r>
              <a:rPr lang="en-US" sz="3200" dirty="0" smtClean="0"/>
              <a:t>+I</a:t>
            </a:r>
            <a:r>
              <a:rPr lang="en-US" sz="1200" dirty="0" smtClean="0"/>
              <a:t>2</a:t>
            </a:r>
            <a:r>
              <a:rPr lang="en-US" sz="3200" dirty="0" smtClean="0"/>
              <a:t>+I</a:t>
            </a:r>
            <a:r>
              <a:rPr lang="en-US" sz="1200" dirty="0" smtClean="0"/>
              <a:t>3</a:t>
            </a:r>
            <a:r>
              <a:rPr lang="en-US" sz="3200" dirty="0" smtClean="0"/>
              <a:t>+…+I</a:t>
            </a:r>
            <a:r>
              <a:rPr lang="en-US" sz="1200" dirty="0" smtClean="0"/>
              <a:t>L</a:t>
            </a:r>
            <a:r>
              <a:rPr lang="en-US" sz="3200" dirty="0" smtClean="0"/>
              <a:t>            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3998" y="2397265"/>
            <a:ext cx="5154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dobe Caslon Pro" panose="0205050205050A020403" pitchFamily="18" charset="0"/>
              </a:rPr>
              <a:t>1/</a:t>
            </a:r>
            <a:r>
              <a:rPr lang="en-US" sz="3200" dirty="0" smtClean="0"/>
              <a:t>R</a:t>
            </a:r>
            <a:r>
              <a:rPr lang="en-US" sz="1200" dirty="0" smtClean="0"/>
              <a:t>L</a:t>
            </a:r>
            <a:r>
              <a:rPr lang="en-US" sz="3200" dirty="0" smtClean="0"/>
              <a:t>=</a:t>
            </a:r>
            <a:r>
              <a:rPr lang="en-US" sz="3200" dirty="0" smtClean="0">
                <a:latin typeface="Adobe Caslon Pro" panose="0205050205050A020403" pitchFamily="18" charset="0"/>
              </a:rPr>
              <a:t>1/</a:t>
            </a:r>
            <a:r>
              <a:rPr lang="en-US" sz="3200" dirty="0" smtClean="0"/>
              <a:t>R</a:t>
            </a:r>
            <a:r>
              <a:rPr lang="en-US" sz="1200" dirty="0" smtClean="0"/>
              <a:t>1</a:t>
            </a:r>
            <a:r>
              <a:rPr lang="en-US" sz="3200" dirty="0" smtClean="0"/>
              <a:t>+</a:t>
            </a:r>
            <a:r>
              <a:rPr lang="en-US" sz="3200" dirty="0" smtClean="0">
                <a:latin typeface="Adobe Caslon Pro" panose="0205050205050A020403" pitchFamily="18" charset="0"/>
              </a:rPr>
              <a:t>1/</a:t>
            </a:r>
            <a:r>
              <a:rPr lang="en-US" sz="3200" dirty="0" smtClean="0"/>
              <a:t>R</a:t>
            </a:r>
            <a:r>
              <a:rPr lang="en-US" sz="1200" dirty="0" smtClean="0"/>
              <a:t>2</a:t>
            </a:r>
            <a:r>
              <a:rPr lang="en-US" sz="3200" dirty="0" smtClean="0"/>
              <a:t>+</a:t>
            </a:r>
            <a:r>
              <a:rPr lang="en-US" sz="3200" dirty="0">
                <a:latin typeface="Adobe Caslon Pro" panose="0205050205050A020403" pitchFamily="18" charset="0"/>
              </a:rPr>
              <a:t>1/</a:t>
            </a:r>
            <a:r>
              <a:rPr lang="en-US" sz="3200" dirty="0" smtClean="0"/>
              <a:t>R</a:t>
            </a:r>
            <a:r>
              <a:rPr lang="en-US" sz="1200" dirty="0" smtClean="0"/>
              <a:t>3</a:t>
            </a:r>
            <a:r>
              <a:rPr lang="en-US" sz="3200" dirty="0" smtClean="0"/>
              <a:t>+…+</a:t>
            </a:r>
            <a:r>
              <a:rPr lang="en-US" sz="3200" dirty="0">
                <a:latin typeface="Adobe Caslon Pro" panose="0205050205050A020403" pitchFamily="18" charset="0"/>
              </a:rPr>
              <a:t>1/</a:t>
            </a:r>
            <a:r>
              <a:rPr lang="en-US" sz="3200" dirty="0" smtClean="0"/>
              <a:t>R</a:t>
            </a:r>
            <a:r>
              <a:rPr lang="en-US" sz="1200" dirty="0" smtClean="0"/>
              <a:t>L</a:t>
            </a:r>
            <a:r>
              <a:rPr lang="en-US" sz="3200" dirty="0" smtClean="0"/>
              <a:t>            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9010227" y="2238248"/>
            <a:ext cx="5154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R</a:t>
            </a:r>
            <a:r>
              <a:rPr lang="en-US" sz="1200" dirty="0" err="1" smtClean="0"/>
              <a:t>b</a:t>
            </a:r>
            <a:r>
              <a:rPr lang="en-US" sz="3200" dirty="0" smtClean="0"/>
              <a:t>=</a:t>
            </a:r>
            <a:r>
              <a:rPr lang="en-US" sz="3200" dirty="0" smtClean="0">
                <a:latin typeface="Adobe Caslon Pro" panose="0205050205050A020403" pitchFamily="18" charset="0"/>
              </a:rPr>
              <a:t>1</a:t>
            </a:r>
            <a:r>
              <a:rPr lang="en-US" sz="3200" dirty="0" smtClean="0"/>
              <a:t>.5R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362602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FFFF00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470" y="125107"/>
            <a:ext cx="5713060" cy="963861"/>
          </a:xfrm>
        </p:spPr>
        <p:txBody>
          <a:bodyPr/>
          <a:lstStyle/>
          <a:p>
            <a:r>
              <a:rPr lang="lt-LT" dirty="0" smtClean="0"/>
              <a:t>6. DARBO EIGA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54" y="1346460"/>
            <a:ext cx="6667692" cy="5000770"/>
          </a:xfrm>
        </p:spPr>
      </p:pic>
    </p:spTree>
    <p:extLst>
      <p:ext uri="{BB962C8B-B14F-4D97-AF65-F5344CB8AC3E}">
        <p14:creationId xmlns:p14="http://schemas.microsoft.com/office/powerpoint/2010/main" val="107175435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FF0000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0123" y="133419"/>
            <a:ext cx="3715512" cy="789294"/>
          </a:xfrm>
        </p:spPr>
        <p:txBody>
          <a:bodyPr/>
          <a:lstStyle/>
          <a:p>
            <a:r>
              <a:rPr lang="en-US" dirty="0" smtClean="0"/>
              <a:t>7. DARBO EIGA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66" y="3394882"/>
            <a:ext cx="4135966" cy="31019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31" y="3394882"/>
            <a:ext cx="4135966" cy="310197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261956" y="4771403"/>
            <a:ext cx="1271847" cy="34893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72" y="1468882"/>
            <a:ext cx="2372487" cy="179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297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00B0F0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807" y="141731"/>
            <a:ext cx="4954386" cy="797606"/>
          </a:xfrm>
        </p:spPr>
        <p:txBody>
          <a:bodyPr>
            <a:normAutofit/>
          </a:bodyPr>
          <a:lstStyle/>
          <a:p>
            <a:r>
              <a:rPr lang="en-US" dirty="0" smtClean="0"/>
              <a:t>8. </a:t>
            </a:r>
            <a:r>
              <a:rPr lang="en-US" dirty="0" err="1" smtClean="0"/>
              <a:t>Darbo</a:t>
            </a:r>
            <a:r>
              <a:rPr lang="en-US" dirty="0" smtClean="0"/>
              <a:t> </a:t>
            </a:r>
            <a:r>
              <a:rPr lang="en-US" dirty="0" err="1" smtClean="0"/>
              <a:t>eiga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02" y="1218045"/>
            <a:ext cx="6927581" cy="519568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8" y="1974840"/>
            <a:ext cx="4905124" cy="368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6061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chemeClr val="tx1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vies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9091" y="674954"/>
            <a:ext cx="10158587" cy="5713840"/>
          </a:xfrm>
        </p:spPr>
      </p:pic>
    </p:spTree>
    <p:extLst>
      <p:ext uri="{BB962C8B-B14F-4D97-AF65-F5344CB8AC3E}">
        <p14:creationId xmlns:p14="http://schemas.microsoft.com/office/powerpoint/2010/main" val="69732496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chemeClr val="tx1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1683" y="539864"/>
            <a:ext cx="10182784" cy="5727450"/>
          </a:xfrm>
        </p:spPr>
      </p:pic>
    </p:spTree>
    <p:extLst>
      <p:ext uri="{BB962C8B-B14F-4D97-AF65-F5344CB8AC3E}">
        <p14:creationId xmlns:p14="http://schemas.microsoft.com/office/powerpoint/2010/main" val="24435960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100000">
              <a:schemeClr val="accent2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5" y="645715"/>
            <a:ext cx="7729728" cy="1188720"/>
          </a:xfrm>
        </p:spPr>
        <p:txBody>
          <a:bodyPr/>
          <a:lstStyle/>
          <a:p>
            <a:r>
              <a:rPr lang="en-US" dirty="0" err="1" smtClean="0">
                <a:latin typeface="Adobe Caslon Pro" panose="0205050205050A020403" pitchFamily="18" charset="0"/>
              </a:rPr>
              <a:t>Darbo</a:t>
            </a:r>
            <a:r>
              <a:rPr lang="en-US" dirty="0" smtClean="0">
                <a:latin typeface="Adobe Caslon Pro" panose="0205050205050A020403" pitchFamily="18" charset="0"/>
              </a:rPr>
              <a:t> I</a:t>
            </a:r>
            <a:r>
              <a:rPr lang="lt-LT" dirty="0" smtClean="0">
                <a:latin typeface="Adobe Caslon Pro" panose="0205050205050A020403" pitchFamily="18" charset="0"/>
              </a:rPr>
              <a:t>švad</a:t>
            </a:r>
            <a:r>
              <a:rPr lang="en-US" dirty="0" smtClean="0">
                <a:latin typeface="Adobe Caslon Pro" panose="0205050205050A020403" pitchFamily="18" charset="0"/>
              </a:rPr>
              <a:t>a</a:t>
            </a:r>
            <a:endParaRPr lang="en-US" dirty="0">
              <a:latin typeface="Adobe Caslon Pro" panose="0205050205050A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6386" y="2751513"/>
            <a:ext cx="9278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 smtClean="0">
                <a:latin typeface="Adobe Caslon Pro" panose="0205050205050A020403" pitchFamily="18" charset="0"/>
              </a:rPr>
              <a:t>Eksperimentinio</a:t>
            </a:r>
            <a:r>
              <a:rPr lang="en-US" sz="2000" b="1" dirty="0" smtClean="0">
                <a:latin typeface="Adobe Caslon Pro" panose="0205050205050A020403" pitchFamily="18" charset="0"/>
              </a:rPr>
              <a:t> </a:t>
            </a:r>
            <a:r>
              <a:rPr lang="en-US" sz="2000" b="1" dirty="0" err="1" smtClean="0">
                <a:latin typeface="Adobe Caslon Pro" panose="0205050205050A020403" pitchFamily="18" charset="0"/>
              </a:rPr>
              <a:t>darbo</a:t>
            </a:r>
            <a:r>
              <a:rPr lang="en-US" sz="2000" b="1" dirty="0" smtClean="0">
                <a:latin typeface="Adobe Caslon Pro" panose="0205050205050A020403" pitchFamily="18" charset="0"/>
              </a:rPr>
              <a:t> </a:t>
            </a:r>
            <a:r>
              <a:rPr lang="en-US" sz="2000" b="1" dirty="0" err="1" smtClean="0">
                <a:latin typeface="Adobe Caslon Pro" panose="0205050205050A020403" pitchFamily="18" charset="0"/>
              </a:rPr>
              <a:t>metu</a:t>
            </a:r>
            <a:r>
              <a:rPr lang="en-US" sz="2000" b="1" dirty="0" smtClean="0">
                <a:latin typeface="Adobe Caslon Pro" panose="0205050205050A020403" pitchFamily="18" charset="0"/>
              </a:rPr>
              <a:t> </a:t>
            </a:r>
            <a:r>
              <a:rPr lang="en-US" sz="2000" b="1" dirty="0" err="1" smtClean="0">
                <a:latin typeface="Adobe Caslon Pro" panose="0205050205050A020403" pitchFamily="18" charset="0"/>
              </a:rPr>
              <a:t>buvo</a:t>
            </a:r>
            <a:r>
              <a:rPr lang="lt-LT" sz="2000" b="1" dirty="0" smtClean="0">
                <a:latin typeface="Adobe Caslon Pro" panose="0205050205050A020403" pitchFamily="18" charset="0"/>
              </a:rPr>
              <a:t> tiriamos bulvių elektringumo savybės.  Pastebėta, jog</a:t>
            </a:r>
            <a:r>
              <a:rPr lang="en-US" sz="2000" b="1" dirty="0" smtClean="0">
                <a:latin typeface="Adobe Caslon Pro" panose="0205050205050A020403" pitchFamily="18" charset="0"/>
              </a:rPr>
              <a:t> </a:t>
            </a:r>
            <a:r>
              <a:rPr lang="en-US" sz="2000" b="1" dirty="0" err="1" smtClean="0">
                <a:latin typeface="Adobe Caslon Pro" panose="0205050205050A020403" pitchFamily="18" charset="0"/>
              </a:rPr>
              <a:t>normaliomis</a:t>
            </a:r>
            <a:r>
              <a:rPr lang="en-US" sz="2000" b="1" dirty="0" smtClean="0">
                <a:latin typeface="Adobe Caslon Pro" panose="0205050205050A020403" pitchFamily="18" charset="0"/>
              </a:rPr>
              <a:t> s</a:t>
            </a:r>
            <a:r>
              <a:rPr lang="lt-LT" sz="2000" b="1" dirty="0" smtClean="0">
                <a:latin typeface="Adobe Caslon Pro" panose="0205050205050A020403" pitchFamily="18" charset="0"/>
              </a:rPr>
              <a:t>ąlygomis bulvių U≈0.9V ir </a:t>
            </a:r>
            <a:r>
              <a:rPr lang="en-US" sz="2000" b="1" dirty="0" err="1" smtClean="0">
                <a:latin typeface="Adobe Caslon Pro" panose="0205050205050A020403" pitchFamily="18" charset="0"/>
              </a:rPr>
              <a:t>yra</a:t>
            </a:r>
            <a:r>
              <a:rPr lang="en-US" sz="2000" b="1" dirty="0" smtClean="0">
                <a:latin typeface="Adobe Caslon Pro" panose="0205050205050A020403" pitchFamily="18" charset="0"/>
              </a:rPr>
              <a:t> </a:t>
            </a:r>
            <a:r>
              <a:rPr lang="lt-LT" sz="2000" b="1" dirty="0" smtClean="0">
                <a:latin typeface="Adobe Caslon Pro" panose="0205050205050A020403" pitchFamily="18" charset="0"/>
              </a:rPr>
              <a:t>labai mažo elektros srovės stiprio. Prijungus dvi poras po 3 bulves nuosekliai ir šias susiejus lygiagrečiai, gautas pakankamas elektros srovės stipris, kad gebėtų ryškiai įžiebti LED lemputę. Visais mėgintais </a:t>
            </a:r>
            <a:r>
              <a:rPr lang="en-US" sz="2000" b="1" dirty="0" err="1" smtClean="0">
                <a:latin typeface="Adobe Caslon Pro" panose="0205050205050A020403" pitchFamily="18" charset="0"/>
              </a:rPr>
              <a:t>atv</a:t>
            </a:r>
            <a:r>
              <a:rPr lang="lt-LT" sz="2000" b="1" dirty="0" smtClean="0">
                <a:latin typeface="Adobe Caslon Pro" panose="0205050205050A020403" pitchFamily="18" charset="0"/>
              </a:rPr>
              <a:t>e</a:t>
            </a:r>
            <a:r>
              <a:rPr lang="en-US" sz="2000" b="1" dirty="0" err="1" smtClean="0">
                <a:latin typeface="Adobe Caslon Pro" panose="0205050205050A020403" pitchFamily="18" charset="0"/>
              </a:rPr>
              <a:t>jais</a:t>
            </a:r>
            <a:r>
              <a:rPr lang="lt-LT" sz="2000" b="1" dirty="0" smtClean="0">
                <a:latin typeface="Adobe Caslon Pro" panose="0205050205050A020403" pitchFamily="18" charset="0"/>
              </a:rPr>
              <a:t> </a:t>
            </a:r>
            <a:r>
              <a:rPr lang="lt-LT" sz="2000" b="1" dirty="0" smtClean="0">
                <a:latin typeface="Adobe Caslon Pro" panose="0205050205050A020403" pitchFamily="18" charset="0"/>
              </a:rPr>
              <a:t>LED lemputė švietė, todėl galima teigti, kad hipotezė pasitvirtino ir eksperimentinis darbas atliktas sėkmingai.</a:t>
            </a:r>
            <a:endParaRPr lang="en-US" sz="2000" b="1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94176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1464" y="667927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6000" dirty="0" smtClean="0"/>
              <a:t>AČIŪ UŽ DĖMESĮ</a:t>
            </a:r>
            <a:r>
              <a:rPr lang="en-US" sz="6000" dirty="0" smtClean="0"/>
              <a:t>!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78" y="1812174"/>
            <a:ext cx="6206835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4516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E2C5FF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86194"/>
            <a:ext cx="7729728" cy="1188720"/>
          </a:xfrm>
        </p:spPr>
        <p:txBody>
          <a:bodyPr/>
          <a:lstStyle/>
          <a:p>
            <a:r>
              <a:rPr lang="en-US" b="1" dirty="0" err="1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DARbo</a:t>
            </a:r>
            <a:r>
              <a:rPr lang="en-US" b="1" dirty="0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Adobe Caslon Pro Bold" panose="0205070206050A020403" pitchFamily="18" charset="0"/>
              </a:rPr>
              <a:t>tikslas</a:t>
            </a:r>
            <a:endParaRPr lang="en-US" b="1" dirty="0">
              <a:solidFill>
                <a:schemeClr val="tx1"/>
              </a:solidFill>
              <a:latin typeface="Adobe Caslon Pro Bold" panose="0205070206050A020403" pitchFamily="18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80100" y="2297920"/>
            <a:ext cx="10031799" cy="1828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32618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32618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32618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32618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32618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32618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32618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32618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326188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spcBef>
                <a:spcPts val="120"/>
              </a:spcBef>
              <a:buClrTx/>
              <a:buNone/>
            </a:pP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Darbo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tikslas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lt-L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taikant bendras teorines žinias apie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elektr</a:t>
            </a:r>
            <a:r>
              <a:rPr lang="lt-LT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ą, sukonstruoti bateriją, kuri būtų pakankamai galinga ir įžiebtų LED lemputę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lt-L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26188" algn="r"/>
              </a:tabLst>
            </a:pPr>
            <a:endParaRPr kumimoji="0" lang="en-US" altLang="en-US" sz="280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557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CAB3DC"/>
            </a:gs>
            <a:gs pos="0">
              <a:schemeClr val="bg1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616" y="309162"/>
            <a:ext cx="9742725" cy="1591356"/>
          </a:xfrm>
        </p:spPr>
        <p:txBody>
          <a:bodyPr>
            <a:normAutofit/>
          </a:bodyPr>
          <a:lstStyle/>
          <a:p>
            <a:r>
              <a:rPr lang="lt-LT" sz="4000" b="1" dirty="0" smtClean="0">
                <a:latin typeface="Adobe Caslon Pro Bold" panose="0205070206050A020403" pitchFamily="18" charset="0"/>
                <a:cs typeface="Times New Roman" panose="02020603050405020304" pitchFamily="18" charset="0"/>
              </a:rPr>
              <a:t>TEOrinis darbo pagrindimas</a:t>
            </a:r>
            <a:endParaRPr lang="en-US" sz="4000" b="1" dirty="0">
              <a:latin typeface="Adobe Caslon Pro Bold" panose="0205070206050A020403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914434" y="2124331"/>
                <a:ext cx="10607087" cy="43512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lt-LT" sz="2400" dirty="0" smtClean="0"/>
                  <a:t>Omo dėsnis grandinės daliai     I</a:t>
                </a:r>
                <a14:m>
                  <m:oMath xmlns:m="http://schemas.openxmlformats.org/officeDocument/2006/math">
                    <m:r>
                      <a:rPr lang="lt-LT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lt-L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lt-LT" sz="240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lt-LT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lt-LT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err="1" smtClean="0"/>
                  <a:t>Nuoseklus</a:t>
                </a:r>
                <a:r>
                  <a:rPr lang="lt-LT" sz="2400" dirty="0" smtClean="0"/>
                  <a:t> jungimo būdas	I</a:t>
                </a:r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/>
                  <a:t>, </a:t>
                </a:r>
                <a:r>
                  <a:rPr lang="en-US" sz="2400" dirty="0" smtClean="0"/>
                  <a:t> R</a:t>
                </a:r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err="1" smtClean="0"/>
                  <a:t>Lygiagretus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jungimo</a:t>
                </a:r>
                <a:r>
                  <a:rPr lang="en-US" sz="2400" dirty="0" smtClean="0"/>
                  <a:t> </a:t>
                </a:r>
                <a:r>
                  <a:rPr lang="lt-LT" sz="2400" dirty="0" smtClean="0"/>
                  <a:t>būdas	I</a:t>
                </a:r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 smtClean="0"/>
                  <a:t>, R=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lt-LT" sz="2400" dirty="0" smtClean="0"/>
                  <a:t>Varžos priklausomybė nuo laidininko</a:t>
                </a:r>
                <a:r>
                  <a:rPr lang="en-US" sz="2400" dirty="0" smtClean="0"/>
                  <a:t> </a:t>
                </a:r>
                <a:r>
                  <a:rPr lang="en-US" sz="2400" dirty="0" err="1" smtClean="0"/>
                  <a:t>parametr</a:t>
                </a:r>
                <a:r>
                  <a:rPr lang="lt-LT" sz="2400" dirty="0" smtClean="0"/>
                  <a:t>ų	R</a:t>
                </a:r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𝜌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34" y="2124331"/>
                <a:ext cx="10607087" cy="4351283"/>
              </a:xfrm>
              <a:prstGeom prst="rect">
                <a:avLst/>
              </a:prstGeom>
              <a:blipFill>
                <a:blip r:embed="rId2"/>
                <a:stretch>
                  <a:fillRect l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0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>
                <a:latin typeface="Adobe Caslon Pro" panose="0205050205050A020403" pitchFamily="18" charset="0"/>
              </a:rPr>
              <a:t>Elektros </a:t>
            </a:r>
            <a:r>
              <a:rPr lang="en-US" dirty="0">
                <a:latin typeface="Adobe Caslon Pro" panose="0205050205050A020403" pitchFamily="18" charset="0"/>
              </a:rPr>
              <a:t>AKUMULIATORI</a:t>
            </a:r>
            <a:r>
              <a:rPr lang="lt-LT" dirty="0">
                <a:latin typeface="Adobe Caslon Pro" panose="0205050205050A020403" pitchFamily="18" charset="0"/>
              </a:rPr>
              <a:t>Ų </a:t>
            </a:r>
            <a:br>
              <a:rPr lang="lt-LT" dirty="0">
                <a:latin typeface="Adobe Caslon Pro" panose="0205050205050A020403" pitchFamily="18" charset="0"/>
              </a:rPr>
            </a:br>
            <a:r>
              <a:rPr lang="lt-LT" dirty="0">
                <a:latin typeface="Adobe Caslon Pro" panose="0205050205050A020403" pitchFamily="18" charset="0"/>
              </a:rPr>
              <a:t>VEIKIMO PRINCIPAS</a:t>
            </a:r>
            <a:endParaRPr lang="en-US" dirty="0">
              <a:latin typeface="Adobe Caslon Pro" panose="0205050205050A020403" pitchFamily="18" charset="0"/>
            </a:endParaRPr>
          </a:p>
        </p:txBody>
      </p:sp>
      <p:pic>
        <p:nvPicPr>
          <p:cNvPr id="4" name="Turinio vietos rezervavimo ženklas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638" y="2390065"/>
            <a:ext cx="7144724" cy="3871246"/>
          </a:xfrm>
        </p:spPr>
      </p:pic>
    </p:spTree>
    <p:extLst>
      <p:ext uri="{BB962C8B-B14F-4D97-AF65-F5344CB8AC3E}">
        <p14:creationId xmlns:p14="http://schemas.microsoft.com/office/powerpoint/2010/main" val="117805405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B4DAB4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624" y="5354170"/>
            <a:ext cx="12891247" cy="300765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44255" y="574166"/>
            <a:ext cx="8103490" cy="1616584"/>
          </a:xfrm>
        </p:spPr>
        <p:txBody>
          <a:bodyPr>
            <a:normAutofit/>
          </a:bodyPr>
          <a:lstStyle/>
          <a:p>
            <a:r>
              <a:rPr lang="lt-LT" sz="3600" b="1" dirty="0" smtClean="0">
                <a:solidFill>
                  <a:schemeClr val="tx1"/>
                </a:solidFill>
                <a:latin typeface="Adobe Caslon Pro" panose="0205050205050A020403" pitchFamily="18" charset="0"/>
              </a:rPr>
              <a:t>Darbo priemonės</a:t>
            </a:r>
            <a:endParaRPr lang="en-US" sz="3600" b="1" dirty="0">
              <a:solidFill>
                <a:schemeClr val="tx1"/>
              </a:solidFill>
              <a:latin typeface="Adobe Caslon Pro" panose="0205050205050A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88341">
            <a:off x="639503" y="4956562"/>
            <a:ext cx="1616921" cy="1616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88341">
            <a:off x="351090" y="4822509"/>
            <a:ext cx="1542443" cy="154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88341">
            <a:off x="473912" y="4926026"/>
            <a:ext cx="1542443" cy="15424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25575">
            <a:off x="654045" y="4907357"/>
            <a:ext cx="1542443" cy="1542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192">
            <a:off x="2560757" y="4693366"/>
            <a:ext cx="2500195" cy="1679819"/>
          </a:xfrm>
          <a:prstGeom prst="rect">
            <a:avLst/>
          </a:prstGeom>
          <a:effectLst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9326">
            <a:off x="4792097" y="4463063"/>
            <a:ext cx="1782209" cy="17822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01" y="4884488"/>
            <a:ext cx="1936903" cy="12975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35" y="4060174"/>
            <a:ext cx="2118311" cy="2118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96559">
            <a:off x="9901527" y="4353655"/>
            <a:ext cx="1531346" cy="1531346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255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BEACFF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1880" y="329044"/>
            <a:ext cx="8008239" cy="1518806"/>
          </a:xfrm>
        </p:spPr>
        <p:txBody>
          <a:bodyPr>
            <a:normAutofit/>
          </a:bodyPr>
          <a:lstStyle/>
          <a:p>
            <a:r>
              <a:rPr lang="lt-LT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Caslon Pro" panose="0205050205050A020403" pitchFamily="18" charset="0"/>
              </a:rPr>
              <a:t>HIPOTEZĖ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871" y="2628519"/>
            <a:ext cx="11188256" cy="3101983"/>
          </a:xfrm>
        </p:spPr>
        <p:txBody>
          <a:bodyPr/>
          <a:lstStyle/>
          <a:p>
            <a:pPr marL="0" indent="0" algn="ctr">
              <a:buClr>
                <a:schemeClr val="tx1"/>
              </a:buClr>
              <a:buNone/>
            </a:pPr>
            <a:r>
              <a:rPr lang="lt-LT" sz="2800" dirty="0" smtClean="0">
                <a:solidFill>
                  <a:schemeClr val="tx2">
                    <a:lumMod val="95000"/>
                    <a:lumOff val="5000"/>
                  </a:schemeClr>
                </a:solidFill>
              </a:rPr>
              <a:t>Manome, kad dėl bulvės elektrolitinių savybių pavyks įžiebti LED lemputę.</a:t>
            </a:r>
            <a:endParaRPr lang="lt-LT" sz="2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lt-LT" sz="2800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lt-LT" dirty="0">
              <a:solidFill>
                <a:schemeClr val="tx2">
                  <a:lumMod val="95000"/>
                  <a:lumOff val="5000"/>
                </a:schemeClr>
              </a:solidFill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FFC000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022" y="89206"/>
            <a:ext cx="8032956" cy="82519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dobe Caslon Pro" panose="0205050205050A020403" pitchFamily="18" charset="0"/>
              </a:rPr>
              <a:t>1. </a:t>
            </a:r>
            <a:r>
              <a:rPr lang="lt-LT" dirty="0" smtClean="0">
                <a:latin typeface="Adobe Caslon Pro" panose="0205050205050A020403" pitchFamily="18" charset="0"/>
              </a:rPr>
              <a:t>Darbo eiga</a:t>
            </a:r>
            <a:endParaRPr lang="en-US" dirty="0">
              <a:latin typeface="Adobe Caslon Pro" panose="0205050205050A020403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1012" y="216383"/>
            <a:ext cx="2933649" cy="1474117"/>
            <a:chOff x="321783" y="89206"/>
            <a:chExt cx="3497185" cy="16904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83" y="89206"/>
              <a:ext cx="3210310" cy="169045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5105" y="749766"/>
              <a:ext cx="197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u="sng" dirty="0" smtClean="0"/>
                <a:t>Vario katodas</a:t>
              </a:r>
              <a:endParaRPr lang="en-US" u="sng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22497" y="686468"/>
              <a:ext cx="896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3200" b="1" dirty="0" smtClean="0">
                  <a:solidFill>
                    <a:srgbClr val="FF0000"/>
                  </a:solidFill>
                </a:rPr>
                <a:t>+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5414" y="2089853"/>
            <a:ext cx="2689416" cy="1180769"/>
            <a:chOff x="321783" y="2220424"/>
            <a:chExt cx="3497185" cy="14013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83" y="2220424"/>
              <a:ext cx="3210310" cy="140131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5104" y="2440219"/>
              <a:ext cx="197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u="sng" dirty="0" smtClean="0"/>
                <a:t>Cinko anodas</a:t>
              </a:r>
              <a:endParaRPr lang="en-US" u="sng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22497" y="2332497"/>
              <a:ext cx="896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3200" b="1" dirty="0" smtClean="0"/>
                <a:t>-</a:t>
              </a:r>
              <a:endParaRPr lang="en-US" sz="3200" b="1" dirty="0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508" y="953441"/>
            <a:ext cx="3738328" cy="280374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52" y="953441"/>
            <a:ext cx="3738326" cy="280374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853" y="3796228"/>
            <a:ext cx="3989294" cy="29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5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FFC000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9877" y="0"/>
            <a:ext cx="8392123" cy="1188720"/>
          </a:xfrm>
        </p:spPr>
        <p:txBody>
          <a:bodyPr/>
          <a:lstStyle/>
          <a:p>
            <a:r>
              <a:rPr lang="en-US" dirty="0" smtClean="0">
                <a:latin typeface="Adobe Caslon Pro" panose="0205050205050A020403" pitchFamily="18" charset="0"/>
              </a:rPr>
              <a:t>2. </a:t>
            </a:r>
            <a:r>
              <a:rPr lang="lt-LT" dirty="0" smtClean="0">
                <a:latin typeface="Adobe Caslon Pro" panose="0205050205050A020403" pitchFamily="18" charset="0"/>
              </a:rPr>
              <a:t>DARBO EIGA</a:t>
            </a:r>
            <a:endParaRPr lang="en-US" dirty="0">
              <a:latin typeface="Adobe Caslon Pro" panose="0205050205050A0204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89" y="1516970"/>
            <a:ext cx="6654497" cy="4990874"/>
          </a:xfrm>
        </p:spPr>
      </p:pic>
      <p:grpSp>
        <p:nvGrpSpPr>
          <p:cNvPr id="8" name="Group 7"/>
          <p:cNvGrpSpPr/>
          <p:nvPr/>
        </p:nvGrpSpPr>
        <p:grpSpPr>
          <a:xfrm>
            <a:off x="251012" y="216383"/>
            <a:ext cx="2933649" cy="1474117"/>
            <a:chOff x="321783" y="89206"/>
            <a:chExt cx="3497185" cy="16904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83" y="89206"/>
              <a:ext cx="3210310" cy="169045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5105" y="749766"/>
              <a:ext cx="197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u="sng" dirty="0" smtClean="0"/>
                <a:t>Vario katodas</a:t>
              </a:r>
              <a:endParaRPr lang="en-US" u="sng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22497" y="686468"/>
              <a:ext cx="896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3200" b="1" dirty="0" smtClean="0">
                  <a:solidFill>
                    <a:srgbClr val="FF0000"/>
                  </a:solidFill>
                </a:rPr>
                <a:t>+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5414" y="2089853"/>
            <a:ext cx="2689416" cy="1180769"/>
            <a:chOff x="321783" y="2220424"/>
            <a:chExt cx="3497185" cy="14013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83" y="2220424"/>
              <a:ext cx="3210310" cy="140131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35104" y="2440219"/>
              <a:ext cx="197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u="sng" dirty="0" smtClean="0"/>
                <a:t>Cinko anodas</a:t>
              </a:r>
              <a:endParaRPr lang="en-US" u="sng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22497" y="2332497"/>
              <a:ext cx="896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3200" b="1" dirty="0" smtClean="0"/>
                <a:t>-</a:t>
              </a:r>
              <a:endParaRPr lang="en-US" sz="3200" b="1" dirty="0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V="1">
            <a:off x="6946900" y="5549900"/>
            <a:ext cx="215900" cy="711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921500" y="4521341"/>
            <a:ext cx="209550" cy="629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724650" y="3835400"/>
            <a:ext cx="730250" cy="13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515350" y="4836118"/>
            <a:ext cx="711768" cy="12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301120" y="4534041"/>
            <a:ext cx="443080" cy="616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833384" y="5308600"/>
            <a:ext cx="380716" cy="596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9441011" y="5664200"/>
            <a:ext cx="674360" cy="596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75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shade val="100000"/>
                <a:satMod val="185000"/>
                <a:lumMod val="120000"/>
              </a:schemeClr>
            </a:gs>
            <a:gs pos="100000">
              <a:srgbClr val="FFC000"/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022" y="89206"/>
            <a:ext cx="8032956" cy="82519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dobe Caslon Pro" panose="0205050205050A020403" pitchFamily="18" charset="0"/>
              </a:rPr>
              <a:t>3. </a:t>
            </a:r>
            <a:r>
              <a:rPr lang="lt-LT" dirty="0" smtClean="0">
                <a:latin typeface="Adobe Caslon Pro" panose="0205050205050A020403" pitchFamily="18" charset="0"/>
              </a:rPr>
              <a:t>Darbo eiga</a:t>
            </a:r>
            <a:endParaRPr lang="en-US" dirty="0">
              <a:latin typeface="Adobe Caslon Pro" panose="0205050205050A020403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1012" y="216383"/>
            <a:ext cx="2933649" cy="1474117"/>
            <a:chOff x="321783" y="89206"/>
            <a:chExt cx="3497185" cy="16904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83" y="89206"/>
              <a:ext cx="3210310" cy="169045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5105" y="749766"/>
              <a:ext cx="197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u="sng" dirty="0" smtClean="0"/>
                <a:t>Vario katodas</a:t>
              </a:r>
              <a:endParaRPr lang="en-US" u="sng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22497" y="686468"/>
              <a:ext cx="896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3200" b="1" dirty="0" smtClean="0">
                  <a:solidFill>
                    <a:srgbClr val="FF0000"/>
                  </a:solidFill>
                </a:rPr>
                <a:t>+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15414" y="2089853"/>
            <a:ext cx="2689416" cy="1180769"/>
            <a:chOff x="321783" y="2220424"/>
            <a:chExt cx="3497185" cy="14013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783" y="2220424"/>
              <a:ext cx="3210310" cy="140131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5104" y="2440219"/>
              <a:ext cx="197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u="sng" dirty="0" smtClean="0"/>
                <a:t>Cinko anodas</a:t>
              </a:r>
              <a:endParaRPr lang="en-US" u="sng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22497" y="2332497"/>
              <a:ext cx="8964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3200" b="1" dirty="0" smtClean="0"/>
                <a:t>-</a:t>
              </a:r>
              <a:endParaRPr lang="en-US" sz="3200" b="1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08" y="1157531"/>
            <a:ext cx="7026383" cy="5269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011" y="4065284"/>
            <a:ext cx="5154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</a:t>
            </a:r>
            <a:r>
              <a:rPr lang="en-US" sz="1200" dirty="0" smtClean="0"/>
              <a:t>N</a:t>
            </a:r>
            <a:r>
              <a:rPr lang="en-US" sz="3200" dirty="0" smtClean="0"/>
              <a:t>=I</a:t>
            </a:r>
            <a:r>
              <a:rPr lang="en-US" sz="1200" dirty="0" smtClean="0"/>
              <a:t>1</a:t>
            </a:r>
            <a:r>
              <a:rPr lang="en-US" sz="3200" dirty="0" smtClean="0"/>
              <a:t>=I</a:t>
            </a:r>
            <a:r>
              <a:rPr lang="en-US" sz="1200" dirty="0" smtClean="0"/>
              <a:t>2</a:t>
            </a:r>
            <a:r>
              <a:rPr lang="en-US" sz="3200" dirty="0" smtClean="0"/>
              <a:t>=I</a:t>
            </a:r>
            <a:r>
              <a:rPr lang="en-US" sz="1200" dirty="0" smtClean="0"/>
              <a:t>3</a:t>
            </a:r>
            <a:r>
              <a:rPr lang="en-US" sz="3200" dirty="0" smtClean="0"/>
              <a:t>=…=I</a:t>
            </a:r>
            <a:r>
              <a:rPr lang="en-US" sz="1200" dirty="0" smtClean="0"/>
              <a:t>N</a:t>
            </a:r>
            <a:r>
              <a:rPr lang="en-US" sz="3200" dirty="0" smtClean="0"/>
              <a:t>            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31301" y="3455824"/>
            <a:ext cx="5154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</a:t>
            </a:r>
            <a:r>
              <a:rPr lang="en-US" sz="1200" dirty="0" smtClean="0"/>
              <a:t>N</a:t>
            </a:r>
            <a:r>
              <a:rPr lang="en-US" sz="3200" dirty="0" smtClean="0"/>
              <a:t>=U</a:t>
            </a:r>
            <a:r>
              <a:rPr lang="en-US" sz="1200" dirty="0" smtClean="0"/>
              <a:t>1</a:t>
            </a:r>
            <a:r>
              <a:rPr lang="en-US" sz="3200" dirty="0" smtClean="0"/>
              <a:t>+U</a:t>
            </a:r>
            <a:r>
              <a:rPr lang="en-US" sz="1200" dirty="0" smtClean="0"/>
              <a:t>2</a:t>
            </a:r>
            <a:r>
              <a:rPr lang="en-US" sz="3200" dirty="0" smtClean="0"/>
              <a:t>+U</a:t>
            </a:r>
            <a:r>
              <a:rPr lang="en-US" sz="1200" dirty="0" smtClean="0"/>
              <a:t>3</a:t>
            </a:r>
            <a:r>
              <a:rPr lang="en-US" sz="3200" dirty="0" smtClean="0"/>
              <a:t>+…+U</a:t>
            </a:r>
            <a:r>
              <a:rPr lang="en-US" sz="1200" dirty="0" smtClean="0"/>
              <a:t>N</a:t>
            </a:r>
            <a:r>
              <a:rPr lang="en-US" sz="3200" dirty="0" smtClean="0"/>
              <a:t>            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51011" y="4650059"/>
            <a:ext cx="5154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</a:t>
            </a:r>
            <a:r>
              <a:rPr lang="en-US" sz="1200" dirty="0" smtClean="0"/>
              <a:t>N</a:t>
            </a:r>
            <a:r>
              <a:rPr lang="en-US" sz="3200" dirty="0" smtClean="0"/>
              <a:t>=R</a:t>
            </a:r>
            <a:r>
              <a:rPr lang="en-US" sz="1200" dirty="0" smtClean="0"/>
              <a:t>1</a:t>
            </a:r>
            <a:r>
              <a:rPr lang="en-US" sz="3200" dirty="0" smtClean="0"/>
              <a:t>+R</a:t>
            </a:r>
            <a:r>
              <a:rPr lang="en-US" sz="1200" dirty="0" smtClean="0"/>
              <a:t>2</a:t>
            </a:r>
            <a:r>
              <a:rPr lang="en-US" sz="3200" dirty="0" smtClean="0"/>
              <a:t>+R</a:t>
            </a:r>
            <a:r>
              <a:rPr lang="en-US" sz="1200" dirty="0" smtClean="0"/>
              <a:t>3</a:t>
            </a:r>
            <a:r>
              <a:rPr lang="en-US" sz="3200" dirty="0"/>
              <a:t>+</a:t>
            </a:r>
            <a:r>
              <a:rPr lang="en-US" sz="3200" dirty="0" smtClean="0"/>
              <a:t>…+R</a:t>
            </a:r>
            <a:r>
              <a:rPr lang="en-US" sz="1200" dirty="0" smtClean="0"/>
              <a:t>N</a:t>
            </a:r>
            <a:r>
              <a:rPr lang="en-US" sz="3200" dirty="0" smtClean="0"/>
              <a:t>            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8795605" y="2677026"/>
            <a:ext cx="5154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R</a:t>
            </a:r>
            <a:r>
              <a:rPr lang="en-US" sz="1200" dirty="0" err="1" smtClean="0"/>
              <a:t>b</a:t>
            </a:r>
            <a:r>
              <a:rPr lang="en-US" sz="3200" dirty="0" smtClean="0"/>
              <a:t>=3R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638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1013</TotalTime>
  <Words>220</Words>
  <Application>Microsoft Office PowerPoint</Application>
  <PresentationFormat>Widescreen</PresentationFormat>
  <Paragraphs>52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Adobe Caslon Pro</vt:lpstr>
      <vt:lpstr>Adobe Caslon Pro Bold</vt:lpstr>
      <vt:lpstr>Arial</vt:lpstr>
      <vt:lpstr>Cambria Math</vt:lpstr>
      <vt:lpstr>Gill Sans MT</vt:lpstr>
      <vt:lpstr>Times New Roman</vt:lpstr>
      <vt:lpstr>Parcel</vt:lpstr>
      <vt:lpstr>Bulvių baterija Fizikos eksperimentas</vt:lpstr>
      <vt:lpstr>DARbo tikslas</vt:lpstr>
      <vt:lpstr>TEOrinis darbo pagrindimas</vt:lpstr>
      <vt:lpstr>Elektros AKUMULIATORIŲ  VEIKIMO PRINCIPAS</vt:lpstr>
      <vt:lpstr>Darbo priemonės</vt:lpstr>
      <vt:lpstr>HIPOTEZĖ</vt:lpstr>
      <vt:lpstr>1. Darbo eiga</vt:lpstr>
      <vt:lpstr>2. DARBO EIGA</vt:lpstr>
      <vt:lpstr>3. Darbo eiga</vt:lpstr>
      <vt:lpstr>4. DARBO EIGA</vt:lpstr>
      <vt:lpstr>5. Darbo eiga</vt:lpstr>
      <vt:lpstr>6. DARBO EIGA</vt:lpstr>
      <vt:lpstr>7. DARBO EIGA</vt:lpstr>
      <vt:lpstr>8. Darbo eiga</vt:lpstr>
      <vt:lpstr>PowerPoint Presentation</vt:lpstr>
      <vt:lpstr>PowerPoint Presentation</vt:lpstr>
      <vt:lpstr>Darbo Išvada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Fizikos referatas</dc:title>
  <dc:creator>Augustas Arcišauskis</dc:creator>
  <cp:lastModifiedBy>Augustas Arcišauskis</cp:lastModifiedBy>
  <cp:revision>66</cp:revision>
  <dcterms:created xsi:type="dcterms:W3CDTF">2019-11-09T16:31:26Z</dcterms:created>
  <dcterms:modified xsi:type="dcterms:W3CDTF">2020-03-02T17:27:52Z</dcterms:modified>
</cp:coreProperties>
</file>